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23">
          <p15:clr>
            <a:srgbClr val="747775"/>
          </p15:clr>
        </p15:guide>
        <p15:guide id="2" pos="338">
          <p15:clr>
            <a:srgbClr val="747775"/>
          </p15:clr>
        </p15:guide>
        <p15:guide id="3" orient="horz" pos="737">
          <p15:clr>
            <a:srgbClr val="747775"/>
          </p15:clr>
        </p15:guide>
        <p15:guide id="4" pos="2543">
          <p15:clr>
            <a:srgbClr val="747775"/>
          </p15:clr>
        </p15:guide>
        <p15:guide id="5" pos="229">
          <p15:clr>
            <a:srgbClr val="747775"/>
          </p15:clr>
        </p15:guide>
        <p15:guide id="6" pos="1584">
          <p15:clr>
            <a:srgbClr val="747775"/>
          </p15:clr>
        </p15:guide>
        <p15:guide id="7" pos="27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3"/>
        <p:guide pos="338"/>
        <p:guide pos="737" orient="horz"/>
        <p:guide pos="2543"/>
        <p:guide pos="229"/>
        <p:guide pos="1584"/>
        <p:guide pos="27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10551a204b_0_3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10551a204b_0_3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a8b24ede9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1a8b24ede9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1a8b24ede9_0_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1a8b24ede9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1a8b24ede9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1a8b24ede9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1a8b24ede9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1a8b24ede9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1a8b24ede9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1a8b24ede9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1a8b24ede9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1a8b24ede9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1a8b24ede9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1a8b24ede9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1a8b24ede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31a8b24ede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a8b24ede9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a8b24ede9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a8b24ede9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a8b24ede9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1a8b24ede9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1a8b24ede9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f3cb24139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0f3cb24139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a8b24ede9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a8b24ede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a8b24ede9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a8b24ede9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1a8b24ede9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1a8b24ede9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1a8b24ede9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1a8b24ede9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1: Community’s self interest not aligned with the program’s best interest.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Going into a dead-end street.</a:t>
            </a:r>
            <a:br>
              <a:rPr lang="en"/>
            </a:br>
            <a:r>
              <a:rPr lang="en"/>
              <a:t>2: leads to centralization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3: decentralization is hard, its not the same as absence of hierarchy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transparency and privacy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1E124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229373" y="4617350"/>
            <a:ext cx="265513" cy="2657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/>
          <p:nvPr/>
        </p:nvSpPr>
        <p:spPr>
          <a:xfrm>
            <a:off x="199500" y="4569300"/>
            <a:ext cx="355200" cy="360000"/>
          </a:xfrm>
          <a:prstGeom prst="rect">
            <a:avLst/>
          </a:prstGeom>
          <a:solidFill>
            <a:srgbClr val="1E12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070050" y="1548325"/>
            <a:ext cx="74370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300">
                <a:solidFill>
                  <a:schemeClr val="lt1"/>
                </a:solidFill>
              </a:rPr>
              <a:t>A Decision-Making Framework</a:t>
            </a:r>
            <a:br>
              <a:rPr b="1" lang="en" sz="28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</a:br>
            <a:r>
              <a:rPr b="1" lang="en" sz="28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endParaRPr b="1" sz="28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F3AB10"/>
              </a:solidFill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2675" y="1268624"/>
            <a:ext cx="4238648" cy="95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2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RFP decisions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55" name="Google Shape;155;p22"/>
          <p:cNvSpPr/>
          <p:nvPr/>
        </p:nvSpPr>
        <p:spPr>
          <a:xfrm>
            <a:off x="4756420" y="15283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Developer Outreach Circle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56" name="Google Shape;156;p22"/>
          <p:cNvSpPr/>
          <p:nvPr/>
        </p:nvSpPr>
        <p:spPr>
          <a:xfrm>
            <a:off x="6913130" y="15283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Other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57" name="Google Shape;157;p22"/>
          <p:cNvSpPr/>
          <p:nvPr/>
        </p:nvSpPr>
        <p:spPr>
          <a:xfrm>
            <a:off x="2646900" y="2312825"/>
            <a:ext cx="1796700" cy="3114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Marketing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58" name="Google Shape;158;p22"/>
          <p:cNvSpPr/>
          <p:nvPr/>
        </p:nvSpPr>
        <p:spPr>
          <a:xfrm>
            <a:off x="546300" y="2274413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Select best ideas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59" name="Google Shape;159;p22"/>
          <p:cNvSpPr/>
          <p:nvPr/>
        </p:nvSpPr>
        <p:spPr>
          <a:xfrm>
            <a:off x="6923775" y="2290775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‘Open Challenges’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60" name="Google Shape;160;p22"/>
          <p:cNvSpPr/>
          <p:nvPr/>
        </p:nvSpPr>
        <p:spPr>
          <a:xfrm>
            <a:off x="537345" y="15283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Community driven RFPs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61" name="Google Shape;161;p22"/>
          <p:cNvSpPr/>
          <p:nvPr/>
        </p:nvSpPr>
        <p:spPr>
          <a:xfrm>
            <a:off x="2646895" y="15283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Circle originating RFPs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62" name="Google Shape;162;p22"/>
          <p:cNvSpPr/>
          <p:nvPr/>
        </p:nvSpPr>
        <p:spPr>
          <a:xfrm>
            <a:off x="546300" y="2705400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RFP guiding teams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63" name="Google Shape;163;p22"/>
          <p:cNvSpPr/>
          <p:nvPr/>
        </p:nvSpPr>
        <p:spPr>
          <a:xfrm>
            <a:off x="546300" y="3265700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Proposal selection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64" name="Google Shape;164;p22"/>
          <p:cNvSpPr/>
          <p:nvPr/>
        </p:nvSpPr>
        <p:spPr>
          <a:xfrm>
            <a:off x="2646893" y="27054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Events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3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Who decides on Ideas, RFPs, and proposals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grpSp>
        <p:nvGrpSpPr>
          <p:cNvPr id="171" name="Google Shape;171;p23"/>
          <p:cNvGrpSpPr/>
          <p:nvPr/>
        </p:nvGrpSpPr>
        <p:grpSpPr>
          <a:xfrm rot="-5400000">
            <a:off x="2762085" y="-733732"/>
            <a:ext cx="3697934" cy="7496451"/>
            <a:chOff x="2644600" y="1434350"/>
            <a:chExt cx="2935800" cy="2936100"/>
          </a:xfrm>
        </p:grpSpPr>
        <p:sp>
          <p:nvSpPr>
            <p:cNvPr id="172" name="Google Shape;172;p23"/>
            <p:cNvSpPr/>
            <p:nvPr/>
          </p:nvSpPr>
          <p:spPr>
            <a:xfrm rot="10800000">
              <a:off x="2644600" y="1434350"/>
              <a:ext cx="2935800" cy="2936100"/>
            </a:xfrm>
            <a:prstGeom prst="triangle">
              <a:avLst>
                <a:gd fmla="val 50000" name="adj"/>
              </a:avLst>
            </a:prstGeom>
            <a:solidFill>
              <a:srgbClr val="C9DAF8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23"/>
            <p:cNvSpPr/>
            <p:nvPr/>
          </p:nvSpPr>
          <p:spPr>
            <a:xfrm rot="10800000">
              <a:off x="3059200" y="2196350"/>
              <a:ext cx="2106600" cy="2174100"/>
            </a:xfrm>
            <a:prstGeom prst="triangle">
              <a:avLst>
                <a:gd fmla="val 50000" name="adj"/>
              </a:avLst>
            </a:prstGeom>
            <a:solidFill>
              <a:srgbClr val="6D9EEB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3"/>
            <p:cNvSpPr/>
            <p:nvPr/>
          </p:nvSpPr>
          <p:spPr>
            <a:xfrm rot="10800000">
              <a:off x="3517450" y="3142250"/>
              <a:ext cx="1190100" cy="1228200"/>
            </a:xfrm>
            <a:prstGeom prst="triangle">
              <a:avLst>
                <a:gd fmla="val 50000" name="adj"/>
              </a:avLst>
            </a:prstGeom>
            <a:solidFill>
              <a:srgbClr val="1155C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5" name="Google Shape;175;p23"/>
          <p:cNvSpPr txBox="1"/>
          <p:nvPr/>
        </p:nvSpPr>
        <p:spPr>
          <a:xfrm>
            <a:off x="968075" y="2645038"/>
            <a:ext cx="1512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Open to everyone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76" name="Google Shape;176;p23"/>
          <p:cNvSpPr txBox="1"/>
          <p:nvPr/>
        </p:nvSpPr>
        <p:spPr>
          <a:xfrm>
            <a:off x="2787950" y="2783638"/>
            <a:ext cx="224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‘Experts’ review </a:t>
            </a:r>
            <a:r>
              <a:rPr lang="en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77" name="Google Shape;177;p23"/>
          <p:cNvSpPr txBox="1"/>
          <p:nvPr/>
        </p:nvSpPr>
        <p:spPr>
          <a:xfrm>
            <a:off x="5336225" y="1536850"/>
            <a:ext cx="24429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Final selection by a larger group of </a:t>
            </a:r>
            <a:endParaRPr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</a:rPr>
              <a:t>community representative</a:t>
            </a:r>
            <a:r>
              <a:rPr lang="en" sz="1800">
                <a:solidFill>
                  <a:schemeClr val="lt1"/>
                </a:solidFill>
              </a:rPr>
              <a:t>s.</a:t>
            </a:r>
            <a:r>
              <a:rPr lang="en" sz="1800">
                <a:solidFill>
                  <a:schemeClr val="lt1"/>
                </a:solidFill>
              </a:rPr>
              <a:t> 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178" name="Google Shape;178;p23"/>
          <p:cNvSpPr txBox="1"/>
          <p:nvPr/>
        </p:nvSpPr>
        <p:spPr>
          <a:xfrm>
            <a:off x="2916825" y="1013300"/>
            <a:ext cx="2159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viability </a:t>
            </a:r>
            <a:r>
              <a:rPr lang="en" sz="1800">
                <a:solidFill>
                  <a:schemeClr val="lt1"/>
                </a:solidFill>
              </a:rPr>
              <a:t>and</a:t>
            </a:r>
            <a:r>
              <a:rPr lang="en" sz="1800">
                <a:solidFill>
                  <a:schemeClr val="lt1"/>
                </a:solidFill>
              </a:rPr>
              <a:t> feasibility check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9" name="Google Shape;179;p23"/>
          <p:cNvSpPr txBox="1"/>
          <p:nvPr/>
        </p:nvSpPr>
        <p:spPr>
          <a:xfrm>
            <a:off x="4616825" y="40005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</a:rPr>
              <a:t>→ shortlist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4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4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What groups can participate in proposal decisions 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86" name="Google Shape;186;p24"/>
          <p:cNvSpPr/>
          <p:nvPr/>
        </p:nvSpPr>
        <p:spPr>
          <a:xfrm>
            <a:off x="6919063" y="2223875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Delegates (!)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87" name="Google Shape;187;p24"/>
          <p:cNvSpPr/>
          <p:nvPr/>
        </p:nvSpPr>
        <p:spPr>
          <a:xfrm>
            <a:off x="3742688" y="2184738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Tech experts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88" name="Google Shape;188;p24"/>
          <p:cNvSpPr/>
          <p:nvPr/>
        </p:nvSpPr>
        <p:spPr>
          <a:xfrm>
            <a:off x="3733732" y="1438675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Experts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89" name="Google Shape;189;p24"/>
          <p:cNvSpPr/>
          <p:nvPr/>
        </p:nvSpPr>
        <p:spPr>
          <a:xfrm>
            <a:off x="6919057" y="148350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Community representatives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90" name="Google Shape;190;p24"/>
          <p:cNvSpPr/>
          <p:nvPr/>
        </p:nvSpPr>
        <p:spPr>
          <a:xfrm>
            <a:off x="3742688" y="2615725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Business, UX,  ethics, (etc)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91" name="Google Shape;191;p24"/>
          <p:cNvSpPr/>
          <p:nvPr/>
        </p:nvSpPr>
        <p:spPr>
          <a:xfrm>
            <a:off x="3742688" y="3176025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Domain / industry experts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92" name="Google Shape;192;p24"/>
          <p:cNvSpPr/>
          <p:nvPr/>
        </p:nvSpPr>
        <p:spPr>
          <a:xfrm>
            <a:off x="6919056" y="266055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All circles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93" name="Google Shape;193;p24"/>
          <p:cNvSpPr/>
          <p:nvPr/>
        </p:nvSpPr>
        <p:spPr>
          <a:xfrm>
            <a:off x="3742688" y="3758725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Core RFP team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94" name="Google Shape;194;p24"/>
          <p:cNvSpPr/>
          <p:nvPr/>
        </p:nvSpPr>
        <p:spPr>
          <a:xfrm>
            <a:off x="5888400" y="1483500"/>
            <a:ext cx="807000" cy="572700"/>
          </a:xfrm>
          <a:prstGeom prst="chevron">
            <a:avLst>
              <a:gd fmla="val 50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4"/>
          <p:cNvSpPr/>
          <p:nvPr/>
        </p:nvSpPr>
        <p:spPr>
          <a:xfrm>
            <a:off x="2683525" y="1483500"/>
            <a:ext cx="807000" cy="572700"/>
          </a:xfrm>
          <a:prstGeom prst="chevron">
            <a:avLst>
              <a:gd fmla="val 50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4"/>
          <p:cNvSpPr/>
          <p:nvPr/>
        </p:nvSpPr>
        <p:spPr>
          <a:xfrm>
            <a:off x="475682" y="148350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Everyone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5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Operational</a:t>
            </a: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Funding Budgets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03" name="Google Shape;203;p25"/>
          <p:cNvSpPr/>
          <p:nvPr/>
        </p:nvSpPr>
        <p:spPr>
          <a:xfrm>
            <a:off x="4799764" y="1528350"/>
            <a:ext cx="3863700" cy="572700"/>
          </a:xfrm>
          <a:prstGeom prst="roundRect">
            <a:avLst>
              <a:gd fmla="val 16667" name="adj"/>
            </a:avLst>
          </a:prstGeom>
          <a:solidFill>
            <a:srgbClr val="F3AB1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Circle</a:t>
            </a:r>
            <a:r>
              <a:rPr b="1" lang="en">
                <a:solidFill>
                  <a:schemeClr val="lt1"/>
                </a:solidFill>
              </a:rPr>
              <a:t> operations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4" name="Google Shape;204;p25"/>
          <p:cNvSpPr/>
          <p:nvPr/>
        </p:nvSpPr>
        <p:spPr>
          <a:xfrm>
            <a:off x="4799750" y="2385600"/>
            <a:ext cx="1796700" cy="5121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New circles and circle members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5" name="Google Shape;205;p25"/>
          <p:cNvSpPr/>
          <p:nvPr/>
        </p:nvSpPr>
        <p:spPr>
          <a:xfrm>
            <a:off x="6866688" y="2352525"/>
            <a:ext cx="1796700" cy="5121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Local events &amp; support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6" name="Google Shape;206;p25"/>
          <p:cNvSpPr/>
          <p:nvPr/>
        </p:nvSpPr>
        <p:spPr>
          <a:xfrm>
            <a:off x="2523125" y="2385601"/>
            <a:ext cx="1796700" cy="790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Mailchimp, google, docusign, etc. etc.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7" name="Google Shape;207;p25"/>
          <p:cNvSpPr/>
          <p:nvPr/>
        </p:nvSpPr>
        <p:spPr>
          <a:xfrm>
            <a:off x="371563" y="23856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UX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8" name="Google Shape;208;p25"/>
          <p:cNvSpPr/>
          <p:nvPr/>
        </p:nvSpPr>
        <p:spPr>
          <a:xfrm>
            <a:off x="371567" y="15283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Core Web dev team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9" name="Google Shape;209;p25"/>
          <p:cNvSpPr/>
          <p:nvPr/>
        </p:nvSpPr>
        <p:spPr>
          <a:xfrm>
            <a:off x="371563" y="28004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WP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10" name="Google Shape;210;p25"/>
          <p:cNvSpPr/>
          <p:nvPr/>
        </p:nvSpPr>
        <p:spPr>
          <a:xfrm>
            <a:off x="2523117" y="15283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Tools and licenses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11" name="Google Shape;211;p25"/>
          <p:cNvSpPr txBox="1"/>
          <p:nvPr/>
        </p:nvSpPr>
        <p:spPr>
          <a:xfrm>
            <a:off x="480600" y="4000525"/>
            <a:ext cx="81828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A</a:t>
            </a:r>
            <a:r>
              <a:rPr lang="en" sz="1800">
                <a:solidFill>
                  <a:schemeClr val="lt2"/>
                </a:solidFill>
              </a:rPr>
              <a:t> rolling overall operational budget, requiring detail decisions on the level of all circles</a:t>
            </a:r>
            <a:endParaRPr sz="1800">
              <a:solidFill>
                <a:schemeClr val="lt2"/>
              </a:solidFill>
            </a:endParaRPr>
          </a:p>
        </p:txBody>
      </p:sp>
      <p:sp>
        <p:nvSpPr>
          <p:cNvPr id="212" name="Google Shape;212;p25"/>
          <p:cNvSpPr/>
          <p:nvPr/>
        </p:nvSpPr>
        <p:spPr>
          <a:xfrm>
            <a:off x="4799750" y="2959325"/>
            <a:ext cx="1796700" cy="5121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New / occasional initiatives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13" name="Google Shape;213;p25"/>
          <p:cNvSpPr/>
          <p:nvPr/>
        </p:nvSpPr>
        <p:spPr>
          <a:xfrm>
            <a:off x="6866688" y="2946450"/>
            <a:ext cx="1796700" cy="5121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Other </a:t>
            </a:r>
            <a:r>
              <a:rPr b="1" lang="en">
                <a:solidFill>
                  <a:schemeClr val="lt1"/>
                </a:solidFill>
              </a:rPr>
              <a:t>operational</a:t>
            </a:r>
            <a:r>
              <a:rPr b="1" lang="en">
                <a:solidFill>
                  <a:schemeClr val="lt1"/>
                </a:solidFill>
              </a:rPr>
              <a:t> expenses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6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6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Who decides on second tier budget allocations?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20" name="Google Shape;220;p26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221" name="Google Shape;221;p26"/>
          <p:cNvSpPr txBox="1"/>
          <p:nvPr/>
        </p:nvSpPr>
        <p:spPr>
          <a:xfrm>
            <a:off x="492000" y="1019750"/>
            <a:ext cx="8182800" cy="42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Create a dedicated Circle for </a:t>
            </a:r>
            <a:r>
              <a:rPr lang="en" sz="1800">
                <a:solidFill>
                  <a:schemeClr val="lt2"/>
                </a:solidFill>
              </a:rPr>
              <a:t>budgets</a:t>
            </a:r>
            <a:r>
              <a:rPr lang="en" sz="1800">
                <a:solidFill>
                  <a:schemeClr val="lt2"/>
                </a:solidFill>
              </a:rPr>
              <a:t> decisions? 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○"/>
            </a:pPr>
            <a:r>
              <a:rPr lang="en" sz="1800">
                <a:solidFill>
                  <a:schemeClr val="lt2"/>
                </a:solidFill>
              </a:rPr>
              <a:t>Pro: we can add the conditions to the participant, such as not being part of any funded activities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○"/>
            </a:pPr>
            <a:r>
              <a:rPr lang="en" sz="1800">
                <a:solidFill>
                  <a:schemeClr val="lt2"/>
                </a:solidFill>
              </a:rPr>
              <a:t>Con: more distance, may require a lot of time to get deep insights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Make a committee that consists of participants of other committees?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○"/>
            </a:pPr>
            <a:r>
              <a:rPr lang="en" sz="1800">
                <a:solidFill>
                  <a:schemeClr val="lt2"/>
                </a:solidFill>
              </a:rPr>
              <a:t>Pro: deeper insights and discussions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○"/>
            </a:pPr>
            <a:r>
              <a:rPr lang="en" sz="1800">
                <a:solidFill>
                  <a:schemeClr val="lt2"/>
                </a:solidFill>
              </a:rPr>
              <a:t>Con: Bias and emerging hierarchy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Hire an extra (partime) staff member that focuses on finance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○"/>
            </a:pPr>
            <a:r>
              <a:rPr lang="en" sz="1800">
                <a:solidFill>
                  <a:schemeClr val="lt2"/>
                </a:solidFill>
              </a:rPr>
              <a:t>Pro: </a:t>
            </a:r>
            <a:r>
              <a:rPr lang="en" sz="1800">
                <a:solidFill>
                  <a:schemeClr val="lt2"/>
                </a:solidFill>
              </a:rPr>
              <a:t>independence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spcBef>
                <a:spcPts val="1000"/>
              </a:spcBef>
              <a:spcAft>
                <a:spcPts val="1000"/>
              </a:spcAft>
              <a:buClr>
                <a:schemeClr val="lt2"/>
              </a:buClr>
              <a:buSzPts val="1800"/>
              <a:buChar char="○"/>
            </a:pPr>
            <a:r>
              <a:rPr lang="en" sz="1800">
                <a:solidFill>
                  <a:schemeClr val="lt2"/>
                </a:solidFill>
              </a:rPr>
              <a:t>Con: Centralization and larger overhead</a:t>
            </a:r>
            <a:br>
              <a:rPr lang="en" sz="1800">
                <a:solidFill>
                  <a:schemeClr val="lt2"/>
                </a:solidFill>
              </a:rPr>
            </a:b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7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7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Governance</a:t>
            </a: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decisions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28" name="Google Shape;228;p27"/>
          <p:cNvSpPr/>
          <p:nvPr/>
        </p:nvSpPr>
        <p:spPr>
          <a:xfrm>
            <a:off x="537350" y="2547075"/>
            <a:ext cx="2028900" cy="550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New rules and policies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29" name="Google Shape;229;p27"/>
          <p:cNvSpPr/>
          <p:nvPr/>
        </p:nvSpPr>
        <p:spPr>
          <a:xfrm>
            <a:off x="537350" y="1826554"/>
            <a:ext cx="2028900" cy="550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Organizational structure</a:t>
            </a:r>
            <a:r>
              <a:rPr b="1" lang="en">
                <a:solidFill>
                  <a:schemeClr val="lt1"/>
                </a:solidFill>
              </a:rPr>
              <a:t>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30" name="Google Shape;230;p27"/>
          <p:cNvSpPr/>
          <p:nvPr/>
        </p:nvSpPr>
        <p:spPr>
          <a:xfrm>
            <a:off x="537350" y="3278399"/>
            <a:ext cx="2028900" cy="550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Ombudsman / right of review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31" name="Google Shape;231;p27"/>
          <p:cNvSpPr txBox="1"/>
          <p:nvPr/>
        </p:nvSpPr>
        <p:spPr>
          <a:xfrm>
            <a:off x="4840950" y="1826550"/>
            <a:ext cx="2476500" cy="22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chemeClr val="lt1"/>
                </a:solidFill>
              </a:rPr>
              <a:t>?</a:t>
            </a:r>
            <a:endParaRPr b="1" sz="9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8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8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38" name="Google Shape;238;p28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239" name="Google Shape;239;p28"/>
          <p:cNvSpPr txBox="1"/>
          <p:nvPr/>
        </p:nvSpPr>
        <p:spPr>
          <a:xfrm>
            <a:off x="526675" y="1288675"/>
            <a:ext cx="81828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2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2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lt2"/>
                </a:solidFill>
              </a:rPr>
              <a:t>To be continued…</a:t>
            </a:r>
            <a:endParaRPr b="1"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Questions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526675" y="1288675"/>
            <a:ext cx="8182800" cy="3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2"/>
                </a:solidFill>
              </a:rPr>
              <a:t>This presentation is about decision making</a:t>
            </a:r>
            <a:endParaRPr b="1" sz="18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➢"/>
            </a:pPr>
            <a:r>
              <a:rPr lang="en" sz="1800">
                <a:solidFill>
                  <a:schemeClr val="lt2"/>
                </a:solidFill>
              </a:rPr>
              <a:t>What are the things we need to make decisions on?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➢"/>
            </a:pPr>
            <a:r>
              <a:rPr lang="en" sz="1800">
                <a:solidFill>
                  <a:schemeClr val="lt2"/>
                </a:solidFill>
              </a:rPr>
              <a:t>Who should be involved in which decisions?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➢"/>
            </a:pPr>
            <a:r>
              <a:rPr lang="en" sz="1800">
                <a:solidFill>
                  <a:schemeClr val="lt2"/>
                </a:solidFill>
              </a:rPr>
              <a:t>How do we balance decentralization with efficiency and impact?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➢"/>
            </a:pPr>
            <a:r>
              <a:rPr lang="en" sz="1800">
                <a:solidFill>
                  <a:schemeClr val="lt2"/>
                </a:solidFill>
              </a:rPr>
              <a:t>How do we ensure fairness and steer on performance?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➢"/>
            </a:pPr>
            <a:r>
              <a:rPr lang="en" sz="1800">
                <a:solidFill>
                  <a:schemeClr val="lt2"/>
                </a:solidFill>
              </a:rPr>
              <a:t>How do we balance short term needs with long term resilience?</a:t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526675" y="1288675"/>
            <a:ext cx="81828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2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lt2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lt2"/>
                </a:solidFill>
              </a:rPr>
              <a:t>I don’t have all the answers (yet)</a:t>
            </a:r>
            <a:endParaRPr b="1" sz="2600">
              <a:solidFill>
                <a:schemeClr val="lt2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2"/>
                </a:solidFill>
              </a:rPr>
              <a:t>That’s why I need your help</a:t>
            </a:r>
            <a:endParaRPr b="1"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Decision levels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526675" y="1060075"/>
            <a:ext cx="81828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2"/>
                </a:solidFill>
              </a:rPr>
              <a:t>Tier 1: Program level -budget- decisions. </a:t>
            </a:r>
            <a:endParaRPr b="1"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How much goes to which funding method?</a:t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2"/>
                </a:solidFill>
              </a:rPr>
              <a:t>Tier 3: Lowest level decisions</a:t>
            </a:r>
            <a:endParaRPr b="1"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What happens in my Circle?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Decision levels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526675" y="1060075"/>
            <a:ext cx="81828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A4C2F4"/>
                </a:solidFill>
              </a:rPr>
              <a:t>Tier 1: Program level -budget- decisions. </a:t>
            </a:r>
            <a:endParaRPr b="1" sz="1800">
              <a:solidFill>
                <a:srgbClr val="A4C2F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4C2F4"/>
              </a:buClr>
              <a:buSzPts val="1800"/>
              <a:buChar char="-"/>
            </a:pPr>
            <a:r>
              <a:rPr lang="en" sz="1800">
                <a:solidFill>
                  <a:srgbClr val="A4C2F4"/>
                </a:solidFill>
              </a:rPr>
              <a:t>How much goes to which funding method?</a:t>
            </a:r>
            <a:endParaRPr sz="1800">
              <a:solidFill>
                <a:srgbClr val="A4C2F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2"/>
                </a:solidFill>
              </a:rPr>
              <a:t>Tier 2: All Circles - level decisions</a:t>
            </a:r>
            <a:endParaRPr b="1"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How do we approve or reject budget requests for Hackathons, Community Hubs, Events, Marketing initiatives and operational costs (open-ended vs </a:t>
            </a:r>
            <a:r>
              <a:rPr lang="en" sz="1800">
                <a:solidFill>
                  <a:schemeClr val="lt2"/>
                </a:solidFill>
              </a:rPr>
              <a:t>budget based</a:t>
            </a:r>
            <a:r>
              <a:rPr lang="en" sz="1800">
                <a:solidFill>
                  <a:schemeClr val="lt2"/>
                </a:solidFill>
              </a:rPr>
              <a:t>)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RFPs and Proposals; What do we (not) fund?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Governance decisions (organization structure, new circles)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Strategy (</a:t>
            </a:r>
            <a:r>
              <a:rPr lang="en" sz="1800">
                <a:solidFill>
                  <a:schemeClr val="lt2"/>
                </a:solidFill>
              </a:rPr>
              <a:t>new initiatives, priorities, long term vision)</a:t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A4C2F4"/>
                </a:solidFill>
              </a:rPr>
              <a:t>Tier 3: Lowest level decisions</a:t>
            </a:r>
            <a:endParaRPr b="1" sz="1800">
              <a:solidFill>
                <a:srgbClr val="A4C2F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4C2F4"/>
              </a:buClr>
              <a:buSzPts val="1800"/>
              <a:buChar char="-"/>
            </a:pPr>
            <a:r>
              <a:rPr lang="en" sz="1800">
                <a:solidFill>
                  <a:srgbClr val="A4C2F4"/>
                </a:solidFill>
              </a:rPr>
              <a:t>What happens in my Circle?</a:t>
            </a:r>
            <a:endParaRPr sz="1800">
              <a:solidFill>
                <a:srgbClr val="A4C2F4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Tier 1: Program level Budget decisions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98" name="Google Shape;98;p18"/>
          <p:cNvSpPr/>
          <p:nvPr/>
        </p:nvSpPr>
        <p:spPr>
          <a:xfrm>
            <a:off x="438400" y="1387375"/>
            <a:ext cx="8266800" cy="3555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Budget </a:t>
            </a:r>
            <a:endParaRPr b="1"/>
          </a:p>
        </p:txBody>
      </p:sp>
      <p:sp>
        <p:nvSpPr>
          <p:cNvPr id="99" name="Google Shape;99;p18"/>
          <p:cNvSpPr/>
          <p:nvPr/>
        </p:nvSpPr>
        <p:spPr>
          <a:xfrm>
            <a:off x="438375" y="21222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Rounds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2595085" y="21222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RFPs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1" name="Google Shape;101;p18"/>
          <p:cNvSpPr/>
          <p:nvPr/>
        </p:nvSpPr>
        <p:spPr>
          <a:xfrm>
            <a:off x="438388" y="29795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Pools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2614679" y="29795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SNET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3" name="Google Shape;103;p18"/>
          <p:cNvSpPr/>
          <p:nvPr/>
        </p:nvSpPr>
        <p:spPr>
          <a:xfrm>
            <a:off x="2614679" y="3397975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Partner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2614679" y="381645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Community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5" name="Google Shape;105;p18"/>
          <p:cNvSpPr/>
          <p:nvPr/>
        </p:nvSpPr>
        <p:spPr>
          <a:xfrm>
            <a:off x="4715975" y="29795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Challenge A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4715980" y="21222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Open challenges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7" name="Google Shape;107;p18"/>
          <p:cNvSpPr/>
          <p:nvPr/>
        </p:nvSpPr>
        <p:spPr>
          <a:xfrm>
            <a:off x="4715975" y="33943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Challenge B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6908505" y="2122250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Other / emerging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09" name="Google Shape;109;p18"/>
          <p:cNvSpPr/>
          <p:nvPr/>
        </p:nvSpPr>
        <p:spPr>
          <a:xfrm>
            <a:off x="6908508" y="2979500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Venture studio collaborations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6908508" y="35168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One-off initiatives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6908505" y="4329800"/>
            <a:ext cx="1796700" cy="572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DF Staff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First tier process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18" name="Google Shape;118;p19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119" name="Google Shape;119;p19"/>
          <p:cNvSpPr txBox="1"/>
          <p:nvPr/>
        </p:nvSpPr>
        <p:spPr>
          <a:xfrm>
            <a:off x="492000" y="1019750"/>
            <a:ext cx="8182800" cy="3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b="1" lang="en" sz="1800">
                <a:solidFill>
                  <a:schemeClr val="lt2"/>
                </a:solidFill>
              </a:rPr>
              <a:t>Deep Funding</a:t>
            </a:r>
            <a:r>
              <a:rPr lang="en" sz="1800">
                <a:solidFill>
                  <a:schemeClr val="lt2"/>
                </a:solidFill>
              </a:rPr>
              <a:t> proposes Half yearly High level budgets 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Maximum budget per initiative, no connected vessels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b="1" lang="en" sz="1800">
                <a:solidFill>
                  <a:schemeClr val="lt2"/>
                </a:solidFill>
              </a:rPr>
              <a:t>Eightfold Path</a:t>
            </a:r>
            <a:r>
              <a:rPr lang="en" sz="1800">
                <a:solidFill>
                  <a:schemeClr val="lt2"/>
                </a:solidFill>
              </a:rPr>
              <a:t> approves (or opens a conversation, etc)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DF can request additional </a:t>
            </a:r>
            <a:r>
              <a:rPr lang="en" sz="1800">
                <a:solidFill>
                  <a:schemeClr val="lt2"/>
                </a:solidFill>
              </a:rPr>
              <a:t>budget</a:t>
            </a:r>
            <a:r>
              <a:rPr lang="en" sz="1800">
                <a:solidFill>
                  <a:schemeClr val="lt2"/>
                </a:solidFill>
              </a:rPr>
              <a:t> mid-term if needed and with proper arguments.</a:t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b="1" lang="en" sz="1800">
                <a:solidFill>
                  <a:schemeClr val="lt2"/>
                </a:solidFill>
              </a:rPr>
              <a:t>Main benefits:</a:t>
            </a:r>
            <a:br>
              <a:rPr lang="en" sz="1800">
                <a:solidFill>
                  <a:schemeClr val="lt2"/>
                </a:solidFill>
              </a:rPr>
            </a:br>
            <a:r>
              <a:rPr lang="en" sz="1800">
                <a:solidFill>
                  <a:schemeClr val="lt2"/>
                </a:solidFill>
              </a:rPr>
              <a:t>Eightfold path can help balance short term needs and long term sustainability. </a:t>
            </a:r>
            <a:r>
              <a:rPr lang="en" sz="1800">
                <a:solidFill>
                  <a:schemeClr val="lt2"/>
                </a:solidFill>
              </a:rPr>
              <a:t>C</a:t>
            </a:r>
            <a:r>
              <a:rPr lang="en" sz="1800">
                <a:solidFill>
                  <a:schemeClr val="lt2"/>
                </a:solidFill>
              </a:rPr>
              <a:t>hecks and balances, also in case of staff rotation in DF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0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Tier 2: All Circles - level budget decisions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26" name="Google Shape;126;p20"/>
          <p:cNvSpPr/>
          <p:nvPr/>
        </p:nvSpPr>
        <p:spPr>
          <a:xfrm>
            <a:off x="4756420" y="1577075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F3AB1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Developer Outreach Circle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2646893" y="23395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Hub (RFPs)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28" name="Google Shape;128;p20"/>
          <p:cNvSpPr/>
          <p:nvPr/>
        </p:nvSpPr>
        <p:spPr>
          <a:xfrm>
            <a:off x="4747493" y="2339500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Hackathons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29" name="Google Shape;129;p20"/>
          <p:cNvSpPr/>
          <p:nvPr/>
        </p:nvSpPr>
        <p:spPr>
          <a:xfrm>
            <a:off x="2646893" y="2884725"/>
            <a:ext cx="1796700" cy="3555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On-site events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30" name="Google Shape;130;p20"/>
          <p:cNvSpPr/>
          <p:nvPr/>
        </p:nvSpPr>
        <p:spPr>
          <a:xfrm>
            <a:off x="546300" y="2280500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Marketing Campaigns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31" name="Google Shape;131;p20"/>
          <p:cNvSpPr/>
          <p:nvPr/>
        </p:nvSpPr>
        <p:spPr>
          <a:xfrm>
            <a:off x="537345" y="1577075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F3AB1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Marketing Circle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32" name="Google Shape;132;p20"/>
          <p:cNvSpPr/>
          <p:nvPr/>
        </p:nvSpPr>
        <p:spPr>
          <a:xfrm>
            <a:off x="2646895" y="1577075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F3AB1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Events Circle(s)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33" name="Google Shape;133;p20"/>
          <p:cNvSpPr/>
          <p:nvPr/>
        </p:nvSpPr>
        <p:spPr>
          <a:xfrm>
            <a:off x="4747500" y="2884725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Onboarding S</a:t>
            </a:r>
            <a:r>
              <a:rPr b="1" lang="en">
                <a:solidFill>
                  <a:schemeClr val="lt1"/>
                </a:solidFill>
              </a:rPr>
              <a:t>upport</a:t>
            </a:r>
            <a:r>
              <a:rPr b="1" lang="en">
                <a:solidFill>
                  <a:schemeClr val="lt1"/>
                </a:solidFill>
              </a:rPr>
              <a:t> team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34" name="Google Shape;134;p20"/>
          <p:cNvSpPr/>
          <p:nvPr/>
        </p:nvSpPr>
        <p:spPr>
          <a:xfrm>
            <a:off x="642375" y="4520350"/>
            <a:ext cx="7902600" cy="446100"/>
          </a:xfrm>
          <a:prstGeom prst="roundRect">
            <a:avLst>
              <a:gd fmla="val 16667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RFP based and other significant b</a:t>
            </a:r>
            <a:r>
              <a:rPr b="1" lang="en"/>
              <a:t>udget requests </a:t>
            </a:r>
            <a:endParaRPr b="1"/>
          </a:p>
        </p:txBody>
      </p:sp>
      <p:sp>
        <p:nvSpPr>
          <p:cNvPr id="135" name="Google Shape;135;p20"/>
          <p:cNvSpPr/>
          <p:nvPr/>
        </p:nvSpPr>
        <p:spPr>
          <a:xfrm>
            <a:off x="6806695" y="1577075"/>
            <a:ext cx="1796700" cy="572700"/>
          </a:xfrm>
          <a:prstGeom prst="roundRect">
            <a:avLst>
              <a:gd fmla="val 16667" name="adj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Staff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36" name="Google Shape;136;p20"/>
          <p:cNvSpPr/>
          <p:nvPr/>
        </p:nvSpPr>
        <p:spPr>
          <a:xfrm>
            <a:off x="6833325" y="2339500"/>
            <a:ext cx="1796700" cy="4725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Core Funding activities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37" name="Google Shape;137;p20"/>
          <p:cNvSpPr/>
          <p:nvPr/>
        </p:nvSpPr>
        <p:spPr>
          <a:xfrm>
            <a:off x="1398475" y="2974700"/>
            <a:ext cx="225300" cy="13611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0"/>
          <p:cNvSpPr/>
          <p:nvPr/>
        </p:nvSpPr>
        <p:spPr>
          <a:xfrm>
            <a:off x="3448775" y="3444200"/>
            <a:ext cx="225300" cy="8916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0"/>
          <p:cNvSpPr/>
          <p:nvPr/>
        </p:nvSpPr>
        <p:spPr>
          <a:xfrm>
            <a:off x="5546450" y="3545000"/>
            <a:ext cx="225300" cy="7908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0"/>
          <p:cNvSpPr/>
          <p:nvPr/>
        </p:nvSpPr>
        <p:spPr>
          <a:xfrm>
            <a:off x="7608600" y="2974700"/>
            <a:ext cx="225300" cy="13611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/>
          <p:nvPr/>
        </p:nvSpPr>
        <p:spPr>
          <a:xfrm>
            <a:off x="150" y="0"/>
            <a:ext cx="9144000" cy="790800"/>
          </a:xfrm>
          <a:prstGeom prst="rect">
            <a:avLst/>
          </a:prstGeom>
          <a:gradFill>
            <a:gsLst>
              <a:gs pos="0">
                <a:srgbClr val="F3AB10"/>
              </a:gs>
              <a:gs pos="50000">
                <a:srgbClr val="B620E0"/>
              </a:gs>
              <a:gs pos="100000">
                <a:srgbClr val="32C5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1"/>
          <p:cNvSpPr txBox="1"/>
          <p:nvPr>
            <p:ph type="title"/>
          </p:nvPr>
        </p:nvSpPr>
        <p:spPr>
          <a:xfrm>
            <a:off x="195175" y="218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Second tier decisions - first tier budget approval </a:t>
            </a:r>
            <a:endParaRPr b="1">
              <a:solidFill>
                <a:schemeClr val="lt1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147" name="Google Shape;147;p21"/>
          <p:cNvSpPr txBox="1"/>
          <p:nvPr/>
        </p:nvSpPr>
        <p:spPr>
          <a:xfrm>
            <a:off x="457200" y="1085850"/>
            <a:ext cx="8252400" cy="358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</a:endParaRPr>
          </a:p>
        </p:txBody>
      </p:sp>
      <p:sp>
        <p:nvSpPr>
          <p:cNvPr id="148" name="Google Shape;148;p21"/>
          <p:cNvSpPr txBox="1"/>
          <p:nvPr/>
        </p:nvSpPr>
        <p:spPr>
          <a:xfrm>
            <a:off x="492000" y="1378350"/>
            <a:ext cx="8182800" cy="19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Later phase 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Extend the budget approval by Eightfold path to Circle’s </a:t>
            </a:r>
            <a:r>
              <a:rPr lang="en" sz="1800">
                <a:solidFill>
                  <a:schemeClr val="lt2"/>
                </a:solidFill>
              </a:rPr>
              <a:t>budget</a:t>
            </a:r>
            <a:r>
              <a:rPr lang="en" sz="1800">
                <a:solidFill>
                  <a:schemeClr val="lt2"/>
                </a:solidFill>
              </a:rPr>
              <a:t> requests.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First focus on RFPs, and other significant / requests</a:t>
            </a:r>
            <a:endParaRPr sz="1800">
              <a:solidFill>
                <a:schemeClr val="lt2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-"/>
            </a:pPr>
            <a:r>
              <a:rPr lang="en" sz="1800">
                <a:solidFill>
                  <a:schemeClr val="lt2"/>
                </a:solidFill>
              </a:rPr>
              <a:t>Possible aggregated with the core funding requests where possible </a:t>
            </a:r>
            <a:endParaRPr sz="18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 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